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6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2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5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8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5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FGIeUDeZm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24956160-A573-48CE-9364-AC3FAE800A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979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6D4D1-B988-457E-986C-12FB1339E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9790" y="0"/>
            <a:ext cx="4662210" cy="6858000"/>
          </a:xfrm>
          <a:prstGeom prst="rect">
            <a:avLst/>
          </a:prstGeom>
          <a:solidFill>
            <a:srgbClr val="A7A537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376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6FFD6-11A3-45AB-9225-2120238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6314" y="1340361"/>
            <a:ext cx="3729162" cy="33417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Jaderná energetika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15687-3F01-41A7-838A-084D59CD9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074" y="4731476"/>
            <a:ext cx="3793642" cy="97090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Sofien Atatreh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9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30973-5DA4-46CA-B180-776F438F5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8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50AB0-5DBC-4F05-983D-65537286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/>
              <a:t>Hlavní informace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480E2-B0B6-45D2-9984-B7B26A83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GB" b="0" i="0">
                <a:effectLst/>
                <a:latin typeface="Arial" panose="020B0604020202020204" pitchFamily="34" charset="0"/>
              </a:rPr>
              <a:t>je </a:t>
            </a:r>
            <a:r>
              <a:rPr lang="en-GB" b="0" i="0" err="1">
                <a:effectLst/>
                <a:latin typeface="Arial" panose="020B0604020202020204" pitchFamily="34" charset="0"/>
              </a:rPr>
              <a:t>odvětví</a:t>
            </a:r>
            <a:r>
              <a:rPr lang="cs-CZ">
                <a:latin typeface="Arial" panose="020B0604020202020204" pitchFamily="34" charset="0"/>
              </a:rPr>
              <a:t> energetiky a průmyslu, která se zabývá především výrobou energie v jaderných elektrárnách</a:t>
            </a:r>
          </a:p>
          <a:p>
            <a:endParaRPr lang="cs-CZ">
              <a:latin typeface="Arial" panose="020B0604020202020204" pitchFamily="34" charset="0"/>
            </a:endParaRPr>
          </a:p>
          <a:p>
            <a:r>
              <a:rPr lang="en-GB" b="0" i="0" err="1">
                <a:effectLst/>
                <a:latin typeface="Arial" panose="020B0604020202020204" pitchFamily="34" charset="0"/>
              </a:rPr>
              <a:t>projektování</a:t>
            </a:r>
            <a:r>
              <a:rPr lang="en-GB" b="0" i="0">
                <a:effectLst/>
                <a:latin typeface="Arial" panose="020B0604020202020204" pitchFamily="34" charset="0"/>
              </a:rPr>
              <a:t> a </a:t>
            </a:r>
            <a:r>
              <a:rPr lang="en-GB" b="0" i="0" err="1">
                <a:effectLst/>
                <a:latin typeface="Arial" panose="020B0604020202020204" pitchFamily="34" charset="0"/>
              </a:rPr>
              <a:t>výstavbu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jaderných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zařízení</a:t>
            </a:r>
            <a:r>
              <a:rPr lang="en-GB" b="0" i="0">
                <a:effectLst/>
                <a:latin typeface="Arial" panose="020B0604020202020204" pitchFamily="34" charset="0"/>
              </a:rPr>
              <a:t>, </a:t>
            </a:r>
            <a:r>
              <a:rPr lang="en-GB" b="0" i="0" err="1">
                <a:effectLst/>
                <a:latin typeface="Arial" panose="020B0604020202020204" pitchFamily="34" charset="0"/>
              </a:rPr>
              <a:t>především</a:t>
            </a:r>
            <a:r>
              <a:rPr lang="cs-CZ">
                <a:latin typeface="Arial" panose="020B0604020202020204" pitchFamily="34" charset="0"/>
              </a:rPr>
              <a:t> jaderných reaktorů a jaderných elektráren </a:t>
            </a:r>
          </a:p>
          <a:p>
            <a:endParaRPr lang="cs-CZ">
              <a:latin typeface="Arial" panose="020B0604020202020204" pitchFamily="34" charset="0"/>
            </a:endParaRPr>
          </a:p>
          <a:p>
            <a:r>
              <a:rPr lang="en-GB" b="0" i="0" err="1">
                <a:effectLst/>
                <a:latin typeface="Arial" panose="020B0604020202020204" pitchFamily="34" charset="0"/>
              </a:rPr>
              <a:t>Jaderná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energetika</a:t>
            </a:r>
            <a:r>
              <a:rPr lang="en-GB" b="0" i="0">
                <a:effectLst/>
                <a:latin typeface="Arial" panose="020B0604020202020204" pitchFamily="34" charset="0"/>
              </a:rPr>
              <a:t> v </a:t>
            </a:r>
            <a:r>
              <a:rPr lang="en-GB" b="0" i="0" err="1">
                <a:effectLst/>
                <a:latin typeface="Arial" panose="020B0604020202020204" pitchFamily="34" charset="0"/>
              </a:rPr>
              <a:t>současnosti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využív</a:t>
            </a:r>
            <a:r>
              <a:rPr lang="cs-CZ" b="0" i="0">
                <a:effectLst/>
                <a:latin typeface="Arial" panose="020B0604020202020204" pitchFamily="34" charset="0"/>
              </a:rPr>
              <a:t>á štěpné jaderné reakce uranu nebo plutonia </a:t>
            </a:r>
          </a:p>
          <a:p>
            <a:endParaRPr lang="cs-CZ">
              <a:latin typeface="Arial" panose="020B0604020202020204" pitchFamily="34" charset="0"/>
            </a:endParaRPr>
          </a:p>
          <a:p>
            <a:r>
              <a:rPr lang="en-GB" b="0" i="0" err="1">
                <a:effectLst/>
                <a:latin typeface="Arial" panose="020B0604020202020204" pitchFamily="34" charset="0"/>
              </a:rPr>
              <a:t>První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úspěšný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pokus</a:t>
            </a:r>
            <a:r>
              <a:rPr lang="en-GB" b="0" i="0">
                <a:effectLst/>
                <a:latin typeface="Arial" panose="020B0604020202020204" pitchFamily="34" charset="0"/>
              </a:rPr>
              <a:t> s </a:t>
            </a:r>
            <a:r>
              <a:rPr lang="en-GB" b="0" i="0" err="1">
                <a:effectLst/>
                <a:latin typeface="Arial" panose="020B0604020202020204" pitchFamily="34" charset="0"/>
              </a:rPr>
              <a:t>jaderným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štěpením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provedli</a:t>
            </a:r>
            <a:r>
              <a:rPr lang="en-GB" b="0" i="0">
                <a:effectLst/>
                <a:latin typeface="Arial" panose="020B0604020202020204" pitchFamily="34" charset="0"/>
              </a:rPr>
              <a:t> v </a:t>
            </a:r>
            <a:r>
              <a:rPr lang="en-GB" b="0" i="0" err="1">
                <a:effectLst/>
                <a:latin typeface="Arial" panose="020B0604020202020204" pitchFamily="34" charset="0"/>
              </a:rPr>
              <a:t>roce</a:t>
            </a:r>
            <a:r>
              <a:rPr lang="cs-CZ">
                <a:latin typeface="Arial" panose="020B0604020202020204" pitchFamily="34" charset="0"/>
              </a:rPr>
              <a:t> 1938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7637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AD41-71B9-4472-948D-AB3F8C1C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 elektrické energie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15592-EC02-40E7-B23F-B29B7CA9C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Jaderné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zdroje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mají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nyní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přibližně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10%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podíl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světové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výrobě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elektřiny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Francie 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71 %),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Slovensko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Ukrajina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54 %),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Maďarsko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49 %) 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Belgie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48%)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získáváme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přeměnou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z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energie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vázané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nějakém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zdroji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např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v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uhlí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jaderném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palivu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větru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vodě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apod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7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26795-8B2C-4093-943D-24CBA9228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D50E6-3251-47B0-A43E-CDE43CE9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 sz="4400"/>
              <a:t>Havárie</a:t>
            </a:r>
            <a:endParaRPr lang="en-GB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3B84-1173-4533-9B9E-B305C0BB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0" i="0">
                <a:effectLst/>
                <a:latin typeface="Arial" panose="020B0604020202020204" pitchFamily="34" charset="0"/>
              </a:rPr>
              <a:t> </a:t>
            </a:r>
            <a:r>
              <a:rPr lang="en-GB" b="0" i="0" err="1">
                <a:effectLst/>
                <a:latin typeface="Arial" panose="020B0604020202020204" pitchFamily="34" charset="0"/>
              </a:rPr>
              <a:t>tři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velké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havárie</a:t>
            </a:r>
            <a:r>
              <a:rPr lang="cs-CZ" b="0" i="0">
                <a:effectLst/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cs-CZ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>
                <a:latin typeface="Arial" panose="020B0604020202020204" pitchFamily="34" charset="0"/>
              </a:rPr>
              <a:t> </a:t>
            </a:r>
            <a:r>
              <a:rPr lang="en-GB" b="0" i="0">
                <a:effectLst/>
                <a:latin typeface="Arial" panose="020B0604020202020204" pitchFamily="34" charset="0"/>
              </a:rPr>
              <a:t>v </a:t>
            </a:r>
            <a:r>
              <a:rPr lang="en-GB" b="0" i="0" err="1">
                <a:effectLst/>
                <a:latin typeface="Arial" panose="020B0604020202020204" pitchFamily="34" charset="0"/>
              </a:rPr>
              <a:t>roce</a:t>
            </a:r>
            <a:r>
              <a:rPr lang="cs-CZ">
                <a:latin typeface="Arial" panose="020B0604020202020204" pitchFamily="34" charset="0"/>
              </a:rPr>
              <a:t> 1979 </a:t>
            </a:r>
            <a:r>
              <a:rPr lang="en-GB" b="0" i="0" err="1">
                <a:effectLst/>
                <a:latin typeface="Arial" panose="020B0604020202020204" pitchFamily="34" charset="0"/>
              </a:rPr>
              <a:t>havárie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na</a:t>
            </a:r>
            <a:r>
              <a:rPr lang="en-GB" b="0" i="0">
                <a:effectLst/>
                <a:latin typeface="Arial" panose="020B0604020202020204" pitchFamily="34" charset="0"/>
              </a:rPr>
              <a:t> 2. </a:t>
            </a:r>
            <a:r>
              <a:rPr lang="en-GB" b="0" i="0" err="1">
                <a:effectLst/>
                <a:latin typeface="Arial" panose="020B0604020202020204" pitchFamily="34" charset="0"/>
              </a:rPr>
              <a:t>bloku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elektrárny</a:t>
            </a:r>
            <a:r>
              <a:rPr lang="cs-CZ">
                <a:latin typeface="Arial" panose="020B0604020202020204" pitchFamily="34" charset="0"/>
              </a:rPr>
              <a:t> Three Mile Island </a:t>
            </a:r>
            <a:r>
              <a:rPr lang="en-GB" b="0" i="0">
                <a:effectLst/>
                <a:latin typeface="Arial" panose="020B0604020202020204" pitchFamily="34" charset="0"/>
              </a:rPr>
              <a:t>v</a:t>
            </a:r>
            <a:r>
              <a:rPr lang="cs-CZ" b="0" i="0">
                <a:effectLst/>
                <a:latin typeface="Arial" panose="020B0604020202020204" pitchFamily="34" charset="0"/>
              </a:rPr>
              <a:t> USA</a:t>
            </a:r>
          </a:p>
          <a:p>
            <a:pPr>
              <a:lnSpc>
                <a:spcPct val="100000"/>
              </a:lnSpc>
            </a:pPr>
            <a:r>
              <a:rPr lang="pt-BR" b="0" i="0">
                <a:effectLst/>
                <a:latin typeface="Arial" panose="020B0604020202020204" pitchFamily="34" charset="0"/>
              </a:rPr>
              <a:t>která dosáhla 5. stupně</a:t>
            </a:r>
            <a:r>
              <a:rPr lang="cs-CZ" b="0" i="0">
                <a:effectLst/>
                <a:latin typeface="Arial" panose="020B0604020202020204" pitchFamily="34" charset="0"/>
              </a:rPr>
              <a:t> INES</a:t>
            </a:r>
          </a:p>
          <a:p>
            <a:pPr>
              <a:lnSpc>
                <a:spcPct val="100000"/>
              </a:lnSpc>
            </a:pPr>
            <a:endParaRPr lang="cs-CZ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0" i="0" err="1">
                <a:effectLst/>
                <a:latin typeface="Arial" panose="020B0604020202020204" pitchFamily="34" charset="0"/>
              </a:rPr>
              <a:t>Roce</a:t>
            </a:r>
            <a:r>
              <a:rPr lang="cs-CZ">
                <a:latin typeface="Arial" panose="020B0604020202020204" pitchFamily="34" charset="0"/>
              </a:rPr>
              <a:t> 1986 </a:t>
            </a:r>
            <a:r>
              <a:rPr lang="en-GB" b="0" i="0">
                <a:effectLst/>
                <a:latin typeface="Arial" panose="020B0604020202020204" pitchFamily="34" charset="0"/>
              </a:rPr>
              <a:t> </a:t>
            </a:r>
            <a:r>
              <a:rPr lang="en-GB" b="0" i="0" err="1">
                <a:effectLst/>
                <a:latin typeface="Arial" panose="020B0604020202020204" pitchFamily="34" charset="0"/>
              </a:rPr>
              <a:t>havárie</a:t>
            </a:r>
            <a:r>
              <a:rPr lang="en-GB" b="0" i="0">
                <a:effectLst/>
                <a:latin typeface="Arial" panose="020B0604020202020204" pitchFamily="34" charset="0"/>
              </a:rPr>
              <a:t> 4. </a:t>
            </a:r>
            <a:r>
              <a:rPr lang="en-GB" b="0" i="0" err="1">
                <a:effectLst/>
                <a:latin typeface="Arial" panose="020B0604020202020204" pitchFamily="34" charset="0"/>
              </a:rPr>
              <a:t>bloku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elektrárny</a:t>
            </a:r>
            <a:r>
              <a:rPr lang="en-GB" b="0" i="0">
                <a:effectLst/>
                <a:latin typeface="Arial" panose="020B0604020202020204" pitchFamily="34" charset="0"/>
              </a:rPr>
              <a:t> v</a:t>
            </a:r>
            <a:r>
              <a:rPr lang="cs-CZ" b="0" i="0">
                <a:effectLst/>
                <a:latin typeface="Arial" panose="020B0604020202020204" pitchFamily="34" charset="0"/>
              </a:rPr>
              <a:t> Černobylu – 7. stupen INES</a:t>
            </a:r>
          </a:p>
          <a:p>
            <a:pPr>
              <a:lnSpc>
                <a:spcPct val="100000"/>
              </a:lnSpc>
            </a:pPr>
            <a:endParaRPr lang="cs-CZ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0" i="0" err="1">
                <a:effectLst/>
                <a:latin typeface="Arial" panose="020B0604020202020204" pitchFamily="34" charset="0"/>
              </a:rPr>
              <a:t>Jaderná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energetika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přesto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patří</a:t>
            </a:r>
            <a:r>
              <a:rPr lang="en-GB" b="0" i="0">
                <a:effectLst/>
                <a:latin typeface="Arial" panose="020B0604020202020204" pitchFamily="34" charset="0"/>
              </a:rPr>
              <a:t> k </a:t>
            </a:r>
            <a:r>
              <a:rPr lang="en-GB" b="0" i="0" err="1">
                <a:effectLst/>
                <a:latin typeface="Arial" panose="020B0604020202020204" pitchFamily="34" charset="0"/>
              </a:rPr>
              <a:t>nejbezpečnějším</a:t>
            </a:r>
            <a:r>
              <a:rPr lang="en-GB" b="0" i="0">
                <a:effectLst/>
                <a:latin typeface="Arial" panose="020B0604020202020204" pitchFamily="34" charset="0"/>
              </a:rPr>
              <a:t> v </a:t>
            </a:r>
            <a:r>
              <a:rPr lang="en-GB" b="0" i="0" err="1">
                <a:effectLst/>
                <a:latin typeface="Arial" panose="020B0604020202020204" pitchFamily="34" charset="0"/>
              </a:rPr>
              <a:t>porovnání</a:t>
            </a:r>
            <a:r>
              <a:rPr lang="en-GB" b="0" i="0">
                <a:effectLst/>
                <a:latin typeface="Arial" panose="020B0604020202020204" pitchFamily="34" charset="0"/>
              </a:rPr>
              <a:t> s </a:t>
            </a:r>
            <a:r>
              <a:rPr lang="en-GB" b="0" i="0" err="1">
                <a:effectLst/>
                <a:latin typeface="Arial" panose="020B0604020202020204" pitchFamily="34" charset="0"/>
              </a:rPr>
              <a:t>dalšími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  <a:r>
              <a:rPr lang="en-GB" b="0" i="0" err="1">
                <a:effectLst/>
                <a:latin typeface="Arial" panose="020B0604020202020204" pitchFamily="34" charset="0"/>
              </a:rPr>
              <a:t>zdroji</a:t>
            </a:r>
            <a:endParaRPr lang="cs-CZ" b="0" i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2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A757-D25B-49A0-9C9D-4511FCCC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277F04-BB0B-4B0A-93F3-3BF7BAA48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2014194"/>
            <a:ext cx="10349883" cy="44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07E7-1802-4EA6-8908-8F67E953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7F0D-A391-4E8A-9108-26E2B1001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Roboto"/>
              </a:rPr>
              <a:t>Dana </a:t>
            </a:r>
            <a:r>
              <a:rPr lang="en-GB" b="0" i="0" dirty="0" err="1">
                <a:effectLst/>
                <a:latin typeface="Roboto"/>
              </a:rPr>
              <a:t>Drábová</a:t>
            </a:r>
            <a:endParaRPr lang="cs-CZ" b="0" i="0" dirty="0">
              <a:effectLst/>
              <a:latin typeface="Roboto"/>
            </a:endParaRPr>
          </a:p>
          <a:p>
            <a:endParaRPr lang="cs-CZ" dirty="0">
              <a:latin typeface="Roboto"/>
            </a:endParaRPr>
          </a:p>
          <a:p>
            <a:r>
              <a:rPr lang="en-GB" b="0" i="0" dirty="0">
                <a:effectLst/>
                <a:latin typeface="Roboto"/>
                <a:hlinkClick r:id="rId2"/>
              </a:rPr>
              <a:t>https://www.youtube.com/watch?v=2FGIeUDeZmk</a:t>
            </a:r>
            <a:endParaRPr lang="cs-CZ" b="0" i="0" dirty="0">
              <a:effectLst/>
              <a:latin typeface="Roboto"/>
            </a:endParaRPr>
          </a:p>
          <a:p>
            <a:endParaRPr lang="cs-CZ" dirty="0">
              <a:latin typeface="Roboto"/>
            </a:endParaRPr>
          </a:p>
          <a:p>
            <a:endParaRPr lang="en-GB" b="0" i="0" dirty="0">
              <a:effectLst/>
              <a:latin typeface="Roboto"/>
            </a:endParaRP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18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037E-FA48-4198-8DD4-4FC78F5A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8F52-7610-4998-840E-1168E773B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máme zdroje k výrobě elektrické energie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71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7FE6-DFF3-4D2D-9D03-AF9AF23E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9A43-F006-49D7-A578-8838B330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537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1B2C30"/>
      </a:dk2>
      <a:lt2>
        <a:srgbClr val="F0F0F3"/>
      </a:lt2>
      <a:accent1>
        <a:srgbClr val="A7A537"/>
      </a:accent1>
      <a:accent2>
        <a:srgbClr val="C3904D"/>
      </a:accent2>
      <a:accent3>
        <a:srgbClr val="81AC43"/>
      </a:accent3>
      <a:accent4>
        <a:srgbClr val="3BB1A3"/>
      </a:accent4>
      <a:accent5>
        <a:srgbClr val="4DA1C3"/>
      </a:accent5>
      <a:accent6>
        <a:srgbClr val="3B5DB1"/>
      </a:accent6>
      <a:hlink>
        <a:srgbClr val="6869CC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90</Words>
  <Application>Microsoft Office PowerPoint</Application>
  <PresentationFormat>Širokoúhlá obrazovka</PresentationFormat>
  <Paragraphs>35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arial</vt:lpstr>
      <vt:lpstr>Avenir Next LT Pro</vt:lpstr>
      <vt:lpstr>Avenir Next LT Pro Light</vt:lpstr>
      <vt:lpstr>Garamond</vt:lpstr>
      <vt:lpstr>Roboto</vt:lpstr>
      <vt:lpstr>SavonVTI</vt:lpstr>
      <vt:lpstr>Jaderná energetika</vt:lpstr>
      <vt:lpstr>Hlavní informace</vt:lpstr>
      <vt:lpstr>Výroba elektrické energie </vt:lpstr>
      <vt:lpstr>Havárie</vt:lpstr>
      <vt:lpstr>INES</vt:lpstr>
      <vt:lpstr>Video</vt:lpstr>
      <vt:lpstr>Otázka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Jaderná energetika</dc:title>
  <dc:creator>Sofien Atatreh</dc:creator>
  <cp:lastModifiedBy>admin</cp:lastModifiedBy>
  <cp:revision>4</cp:revision>
  <dcterms:created xsi:type="dcterms:W3CDTF">2021-01-09T20:53:38Z</dcterms:created>
  <dcterms:modified xsi:type="dcterms:W3CDTF">2021-01-10T09:40:46Z</dcterms:modified>
</cp:coreProperties>
</file>